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001A00"/>
    <a:srgbClr val="FFE1CC"/>
    <a:srgbClr val="CA945E"/>
    <a:srgbClr val="FFFF66"/>
    <a:srgbClr val="D2FF79"/>
    <a:srgbClr val="FFFFFF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9131723F-04FF-4686-9EA6-5BA88DF0072C}" type="datetimeFigureOut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88230" tIns="44115" rIns="88230" bIns="44115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8DE84FBE-CD4C-43F7-A06A-CF126D0BD3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381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4FBE-CD4C-43F7-A06A-CF126D0BD3A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597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02\photo\相思樹_DSC_0410_陳仲賢技正 - 複製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  <a14:imgEffect>
                      <a14:colorTemperature colorTemp="6000"/>
                    </a14:imgEffect>
                    <a14:imgEffect>
                      <a14:saturation sat="50000"/>
                    </a14:imgEffect>
                    <a14:imgEffect>
                      <a14:brightnessContrast bright="5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90" b="21637"/>
          <a:stretch/>
        </p:blipFill>
        <p:spPr bwMode="auto">
          <a:xfrm>
            <a:off x="0" y="3536786"/>
            <a:ext cx="9180512" cy="33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7A6E-4AA5-4F01-A8E8-F2885FD1FB66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0854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B45E-DFFE-47B6-887E-A33FA80FF00C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7565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B32D-E87C-4337-B8B9-6F84E58A1DD6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9532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\photo\楓香3_陳仲賢技正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sharpenSoften amount="34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430" cy="1800200"/>
          </a:xfrm>
          <a:prstGeom prst="rect">
            <a:avLst/>
          </a:prstGeom>
          <a:noFill/>
          <a:effectLst>
            <a:glow>
              <a:schemeClr val="accent1"/>
            </a:glow>
            <a:softEdge rad="1524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102\photo\相思樹_DSC_0410_陳仲賢技正 - 複製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aintBrush/>
                    </a14:imgEffect>
                    <a14:imgEffect>
                      <a14:colorTemperature colorTemp="6000"/>
                    </a14:imgEffect>
                    <a14:imgEffect>
                      <a14:saturation sat="50000"/>
                    </a14:imgEffect>
                    <a14:imgEffect>
                      <a14:brightnessContrast bright="5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06" r="25559"/>
          <a:stretch/>
        </p:blipFill>
        <p:spPr bwMode="auto">
          <a:xfrm>
            <a:off x="4838700" y="32420"/>
            <a:ext cx="4305300" cy="68580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950-7EF5-41B8-B808-C1CC56D5D16D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4629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102\photo\相思樹_DSC_0410_陳仲賢技正 - 複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  <a14:imgEffect>
                      <a14:colorTemperature colorTemp="6000"/>
                    </a14:imgEffect>
                    <a14:imgEffect>
                      <a14:saturation sat="50000"/>
                    </a14:imgEffect>
                    <a14:imgEffect>
                      <a14:brightnessContrast bright="5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684" y="0"/>
            <a:ext cx="10242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46D-A80D-4E19-971C-B4D854FDE242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646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573B-6450-42A1-9C6E-9F1642E058F1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3128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13AD-F475-4FDC-AFC7-806B00429D17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1809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7F7-D7D4-467C-9B52-FDB78DCAB67F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9717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C626-EC9E-42C9-82EB-BC2B56CE5F9C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0567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974-6FAC-4E51-9B05-2427CFC676BA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5943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745-1600-491B-AB77-6512F6C05C9D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973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9D53-40AA-4309-B691-DE84F6864136}" type="datetime1">
              <a:rPr lang="zh-TW" altLang="en-US" smtClean="0"/>
              <a:pPr/>
              <a:t>2018/6/13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4D75-EBDF-4F2E-905E-03D2ABD2F3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7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611610"/>
          </a:xfrm>
        </p:spPr>
        <p:txBody>
          <a:bodyPr>
            <a:normAutofit/>
          </a:bodyPr>
          <a:lstStyle/>
          <a:p>
            <a:r>
              <a:rPr lang="zh-TW" altLang="en-US" sz="5000" b="1" dirty="0" smtClean="0"/>
              <a:t>對地綠色環境給付計畫</a:t>
            </a:r>
            <a:r>
              <a:rPr lang="en-US" altLang="zh-TW" sz="5000" b="1" dirty="0" smtClean="0"/>
              <a:t/>
            </a:r>
            <a:br>
              <a:rPr lang="en-US" altLang="zh-TW" sz="5000" b="1" dirty="0" smtClean="0"/>
            </a:br>
            <a:r>
              <a:rPr lang="zh-TW" altLang="en-US" b="1" dirty="0" smtClean="0"/>
              <a:t>契作短期經濟林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107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年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月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7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1052736"/>
            <a:ext cx="8568952" cy="56166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2074"/>
          </a:xfrm>
        </p:spPr>
        <p:txBody>
          <a:bodyPr>
            <a:normAutofit/>
          </a:bodyPr>
          <a:lstStyle/>
          <a:p>
            <a:r>
              <a:rPr lang="zh-TW" altLang="en-US" sz="3000" b="1" dirty="0" smtClean="0"/>
              <a:t>造林代耕隊</a:t>
            </a:r>
            <a:r>
              <a:rPr lang="en-US" altLang="zh-TW" sz="3000" b="1" dirty="0" smtClean="0"/>
              <a:t>(</a:t>
            </a:r>
            <a:r>
              <a:rPr lang="zh-TW" altLang="en-US" sz="3000" b="1" dirty="0" smtClean="0"/>
              <a:t>造林廠商</a:t>
            </a:r>
            <a:r>
              <a:rPr lang="en-US" altLang="zh-TW" sz="3000" b="1" dirty="0" smtClean="0"/>
              <a:t>)</a:t>
            </a:r>
            <a:r>
              <a:rPr lang="zh-TW" altLang="en-US" sz="3000" b="1" dirty="0" smtClean="0"/>
              <a:t>名單</a:t>
            </a:r>
            <a:endParaRPr lang="zh-TW" altLang="en-US" sz="30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4870455"/>
              </p:ext>
            </p:extLst>
          </p:nvPr>
        </p:nvGraphicFramePr>
        <p:xfrm>
          <a:off x="457200" y="1195388"/>
          <a:ext cx="8291263" cy="52559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0591"/>
                <a:gridCol w="2093137"/>
                <a:gridCol w="2093137"/>
                <a:gridCol w="1220223"/>
                <a:gridCol w="1584175"/>
              </a:tblGrid>
              <a:tr h="3549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林管處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縣市、鄉鎮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行號名稱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聯絡人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聯絡電話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</a:tr>
              <a:tr h="3549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羅東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宜蘭縣員山鄉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長芳園藝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蕭孔雀 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0978-900533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台北市大安區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林立林業行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林正崇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0915-978999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新北市土城區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壹大林林業行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林正中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0915-981999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新北市烏來區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建金工程行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高康琦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0983-866066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99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新竹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全省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祥林行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林怡瑄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06-2555776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新竹市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大福園藝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蔡清郞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0937-999700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新竹縣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仁泰林業行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魏仁千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03-5860638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苗栗縣後龍鎮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奕昌造林行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陳木松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0932-622843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新北市、桃園市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壹大林林業行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林正中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0915-981999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3549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東勢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台中市西區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向陽山景觀事業有限公司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林美吟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04-24722856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台中市豐原區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鈞霖文創有限公司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王均菱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0975-433143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台中市東勢區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宏育林業行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張宏文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0938-113418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90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台中市西屯區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寶泰環保清潔股份有限公司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林芮伃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04-25692345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59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1520" y="404664"/>
            <a:ext cx="8640960" cy="626469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3518023"/>
              </p:ext>
            </p:extLst>
          </p:nvPr>
        </p:nvGraphicFramePr>
        <p:xfrm>
          <a:off x="539551" y="548678"/>
          <a:ext cx="8136905" cy="59766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35373"/>
                <a:gridCol w="1993384"/>
                <a:gridCol w="1993384"/>
                <a:gridCol w="1158580"/>
                <a:gridCol w="1656184"/>
              </a:tblGrid>
              <a:tr h="3735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林管處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縣市、鄉鎮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行號名稱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聯絡人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聯絡電話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rgbClr val="CA945E"/>
                    </a:solidFill>
                  </a:tcPr>
                </a:tc>
              </a:tr>
              <a:tr h="3735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南投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南投縣埔里鎮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嘉成林業行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陳良成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0921-353319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南投縣水里鄉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啟暉企業社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鄭光男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0922-713172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南投縣水里鄉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裕晟木業行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黃銘鍾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0933-419409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南投縣埔里鎮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建盈林業行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曾勝皇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0928-797818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南投縣埔里鎮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員毅林業行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李家程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0937-262725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南投縣水里鄉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排灣族工程行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陳慧萍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0988-119274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54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嘉義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嘉義市西區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茂林企業社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李汶燦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05-2865556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0930-030535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嘉義市東區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榮陽商行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黃富山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05-2788579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林信行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柯正雄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06-2454153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台南市安南區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祥林行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林怡瑄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06-2562491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台南市安南區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祥成行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林承彥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06-2562491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台南市安南區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祥輝行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林壽長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06-2562491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台南市安南區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福聖行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林炳昆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06-2562491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台南市永康區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鎂樺工程有限公司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陳怡伶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859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32656"/>
            <a:ext cx="8712968" cy="64087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8534232"/>
              </p:ext>
            </p:extLst>
          </p:nvPr>
        </p:nvGraphicFramePr>
        <p:xfrm>
          <a:off x="395536" y="476670"/>
          <a:ext cx="8424936" cy="62521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2128"/>
                <a:gridCol w="2016224"/>
                <a:gridCol w="2406974"/>
                <a:gridCol w="1193426"/>
                <a:gridCol w="1656184"/>
              </a:tblGrid>
              <a:tr h="27707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林管處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縣市、鄉鎮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行號名稱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聯絡人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聯絡電話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rgbClr val="CA945E"/>
                    </a:solidFill>
                  </a:tcPr>
                </a:tc>
              </a:tr>
              <a:tr h="27707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屏東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高雄市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愛種樹股份有限公司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康前琮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07-2010088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高雄市美濃區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光泰種苗行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溫清光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07-6851261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高雄市六龜區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盛吉綠美化企業有限公司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陳盛豪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07-6895567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高雄市楠梓區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橋林商行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蕭玫琴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0921-273609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屏東縣九如鄉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甫育景觀有限公司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林振豐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0912-070688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屏東縣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國森行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林明宗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08-7235577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屏東縣恆春鎮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禾順企業行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張恆勢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0922-862974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077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松梅行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曾松梅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089-329483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4747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保證責任台東縣鹿野原住民造林勞動合作社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曾琇惠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089-232101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新永林業行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趙祐昌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089-335806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3814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台東原住民造林園藝企業社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利春平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089-511796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森豐原住民造林有限公司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王威評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089-233664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梅源行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李家源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089-226552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鴻林行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曾雅婕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089-232101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宜牧工作室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趙祐昌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089-335806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辰佑行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呂佳樺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089-236458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勇峰行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李信勇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089-351631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台東縣關山鎮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柏松行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鄧智允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089-811341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台東縣成功鎮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家慶企業社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潘家慶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089-871703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台東縣太麻里鄉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新昇行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蔡耀輝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089-782111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457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980728"/>
            <a:ext cx="8784976" cy="55446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9237216"/>
              </p:ext>
            </p:extLst>
          </p:nvPr>
        </p:nvGraphicFramePr>
        <p:xfrm>
          <a:off x="457200" y="1196751"/>
          <a:ext cx="8363273" cy="5040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11887"/>
                <a:gridCol w="2111316"/>
                <a:gridCol w="2111316"/>
                <a:gridCol w="1414377"/>
                <a:gridCol w="141437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林管處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縣市、鄉鎮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行號名稱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聯絡人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聯絡電話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</a:tr>
              <a:tr h="50405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益德行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鄧達義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0921-039338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東馥興企業有限公司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詹德昌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0933-481567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大全企業社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許光輝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0910-475354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花蓮縣吉安鄉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建陽林業行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劉朝陽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0928-638103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花蓮縣吉安鄉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逢裕陞林業有限公司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謝水平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03-8523726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花蓮縣鳳林鎮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森岳實業有限公司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鄧沛霖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0919-281097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花蓮縣光復鄉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森麟林業有限公司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林景祥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0933-560815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花蓮縣瑞穗鄉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東崧行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劉吉運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0910-550812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花蓮縣玉里鎮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瀧漢林業行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呂素惠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03-8885983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47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各林區管理處聯絡窗口</a:t>
            </a:r>
            <a:endParaRPr lang="zh-TW" altLang="en-US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0589636"/>
              </p:ext>
            </p:extLst>
          </p:nvPr>
        </p:nvGraphicFramePr>
        <p:xfrm>
          <a:off x="323528" y="1340765"/>
          <a:ext cx="8496944" cy="52215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2399"/>
                <a:gridCol w="3446073"/>
                <a:gridCol w="2016224"/>
                <a:gridCol w="2232248"/>
              </a:tblGrid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林區</a:t>
                      </a:r>
                      <a:br>
                        <a:rPr lang="zh-TW" altLang="en-US" sz="1800" b="1" u="none" strike="noStrike" dirty="0">
                          <a:effectLst/>
                        </a:rPr>
                      </a:br>
                      <a:r>
                        <a:rPr lang="zh-TW" altLang="en-US" sz="1800" b="1" u="none" strike="noStrike" dirty="0">
                          <a:effectLst/>
                        </a:rPr>
                        <a:t>管理處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CA945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區域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CA945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聯絡人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CA945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電話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CA945E">
                        <a:alpha val="80000"/>
                      </a:srgbClr>
                    </a:solidFill>
                  </a:tcPr>
                </a:tc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羅東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新北市北勢溪流域以北</a:t>
                      </a:r>
                      <a:r>
                        <a:rPr lang="en-US" altLang="zh-TW" sz="1800" u="none" strike="noStrike" dirty="0"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</a:rPr>
                        <a:t>含</a:t>
                      </a:r>
                      <a:r>
                        <a:rPr lang="en-US" altLang="zh-TW" sz="1800" u="none" strike="noStrike" dirty="0">
                          <a:effectLst/>
                        </a:rPr>
                        <a:t>),</a:t>
                      </a:r>
                      <a:r>
                        <a:rPr lang="zh-TW" altLang="en-US" sz="1800" u="none" strike="noStrike" dirty="0">
                          <a:effectLst/>
                        </a:rPr>
                        <a:t>宜蘭縣</a:t>
                      </a:r>
                      <a:r>
                        <a:rPr lang="en-US" altLang="zh-TW" sz="1800" u="none" strike="noStrike" dirty="0">
                          <a:effectLst/>
                        </a:rPr>
                        <a:t>,</a:t>
                      </a:r>
                      <a:r>
                        <a:rPr lang="zh-TW" altLang="en-US" sz="1800" u="none" strike="noStrike" dirty="0">
                          <a:effectLst/>
                        </a:rPr>
                        <a:t>基隆市</a:t>
                      </a:r>
                      <a:r>
                        <a:rPr lang="en-US" altLang="zh-TW" sz="1800" u="none" strike="noStrike" dirty="0">
                          <a:effectLst/>
                        </a:rPr>
                        <a:t>,</a:t>
                      </a:r>
                      <a:r>
                        <a:rPr lang="zh-TW" altLang="en-US" sz="1800" u="none" strike="noStrike" dirty="0">
                          <a:effectLst/>
                        </a:rPr>
                        <a:t>臺北市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</a:t>
                      </a:r>
                      <a:r>
                        <a:rPr lang="zh-TW" altLang="en-US" sz="1800" u="none" strike="noStrike" dirty="0" smtClean="0">
                          <a:effectLst/>
                        </a:rPr>
                        <a:t>課鍾凱三技佐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03-9545114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 smtClean="0">
                          <a:effectLst/>
                        </a:rPr>
                        <a:t>142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新竹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新北市南勢溪流域以南</a:t>
                      </a:r>
                      <a:r>
                        <a:rPr lang="en-US" altLang="zh-TW" sz="1800" u="none" strike="noStrike" dirty="0"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</a:rPr>
                        <a:t>含</a:t>
                      </a:r>
                      <a:r>
                        <a:rPr lang="en-US" altLang="zh-TW" sz="1800" u="none" strike="noStrike" dirty="0">
                          <a:effectLst/>
                        </a:rPr>
                        <a:t>),</a:t>
                      </a:r>
                      <a:r>
                        <a:rPr lang="zh-TW" altLang="en-US" sz="1800" u="none" strike="noStrike" dirty="0">
                          <a:effectLst/>
                        </a:rPr>
                        <a:t>桃園市</a:t>
                      </a:r>
                      <a:r>
                        <a:rPr lang="en-US" altLang="zh-TW" sz="1800" u="none" strike="noStrike" dirty="0">
                          <a:effectLst/>
                        </a:rPr>
                        <a:t>,</a:t>
                      </a:r>
                      <a:r>
                        <a:rPr lang="zh-TW" altLang="en-US" sz="1800" u="none" strike="noStrike" dirty="0">
                          <a:effectLst/>
                        </a:rPr>
                        <a:t>新竹縣</a:t>
                      </a:r>
                      <a:r>
                        <a:rPr lang="en-US" altLang="zh-TW" sz="1800" u="none" strike="noStrike" dirty="0"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</a:rPr>
                        <a:t>市</a:t>
                      </a:r>
                      <a:r>
                        <a:rPr lang="en-US" altLang="zh-TW" sz="1800" u="none" strike="noStrike" dirty="0">
                          <a:effectLst/>
                        </a:rPr>
                        <a:t>),</a:t>
                      </a:r>
                      <a:r>
                        <a:rPr lang="zh-TW" altLang="en-US" sz="1800" u="none" strike="noStrike" dirty="0">
                          <a:effectLst/>
                        </a:rPr>
                        <a:t>苗栗縣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作業課鄭如珍技士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03-5224163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219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東勢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臺中市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作業課許竣洋技佐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04-25150855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149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南投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南投縣</a:t>
                      </a:r>
                      <a:r>
                        <a:rPr lang="en-US" altLang="zh-TW" sz="1800" u="none" strike="noStrike" dirty="0">
                          <a:effectLst/>
                        </a:rPr>
                        <a:t>,</a:t>
                      </a:r>
                      <a:r>
                        <a:rPr lang="zh-TW" altLang="en-US" sz="1800" u="none" strike="noStrike" dirty="0">
                          <a:effectLst/>
                        </a:rPr>
                        <a:t>彰化縣</a:t>
                      </a:r>
                      <a:r>
                        <a:rPr lang="en-US" altLang="zh-TW" sz="1800" u="none" strike="noStrike" dirty="0">
                          <a:effectLst/>
                        </a:rPr>
                        <a:t>,</a:t>
                      </a:r>
                      <a:r>
                        <a:rPr lang="zh-TW" altLang="en-US" sz="1800" u="none" strike="noStrike" dirty="0">
                          <a:effectLst/>
                        </a:rPr>
                        <a:t>雲林縣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作業課張福容技士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049-2365226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2203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嘉義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嘉義縣</a:t>
                      </a:r>
                      <a:r>
                        <a:rPr lang="en-US" altLang="zh-TW" sz="1800" u="none" strike="noStrike" dirty="0"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</a:rPr>
                        <a:t>市</a:t>
                      </a:r>
                      <a:r>
                        <a:rPr lang="en-US" altLang="zh-TW" sz="1800" u="none" strike="noStrike" dirty="0">
                          <a:effectLst/>
                        </a:rPr>
                        <a:t>),</a:t>
                      </a:r>
                      <a:r>
                        <a:rPr lang="zh-TW" altLang="en-US" sz="1800" u="none" strike="noStrike" dirty="0">
                          <a:effectLst/>
                        </a:rPr>
                        <a:t>臺南市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作業課李欣怡約僱佐理員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05-2787006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 smtClean="0">
                          <a:effectLst/>
                        </a:rPr>
                        <a:t>379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屏東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高雄市、屏東縣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</a:t>
                      </a:r>
                      <a:r>
                        <a:rPr lang="zh-TW" altLang="en-US" sz="1800" u="none" strike="noStrike" dirty="0" smtClean="0">
                          <a:effectLst/>
                        </a:rPr>
                        <a:t>課楊順帆約僱助理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08-7236941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 smtClean="0">
                          <a:effectLst/>
                        </a:rPr>
                        <a:t>219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臺東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臺東縣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作業課廖林龍約僱助理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089-324121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616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花蓮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花蓮縣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作業課利映儒技佐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038-325141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254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680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/>
              <a:t>簡報結束  敬請指教</a:t>
            </a:r>
            <a:endParaRPr lang="zh-TW" altLang="en-US" sz="6000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828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412776"/>
            <a:ext cx="8208912" cy="49685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/>
              <a:t>綱要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 smtClean="0"/>
              <a:t>緣起</a:t>
            </a:r>
            <a:endParaRPr lang="en-US" altLang="zh-TW" b="1" dirty="0" smtClean="0"/>
          </a:p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 smtClean="0"/>
              <a:t>契作短期經濟林介紹</a:t>
            </a:r>
            <a:endParaRPr lang="en-US" altLang="zh-TW" b="1" dirty="0" smtClean="0"/>
          </a:p>
          <a:p>
            <a:pPr marL="0" indent="0">
              <a:buSzPct val="80000"/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依據、實施對象、補貼期間、資格條件、面積限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SzPct val="80000"/>
              <a:buNone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制等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 smtClean="0"/>
              <a:t>契作短期經濟林補貼額度</a:t>
            </a:r>
            <a:endParaRPr lang="en-US" altLang="zh-TW" b="1" dirty="0" smtClean="0"/>
          </a:p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 smtClean="0"/>
              <a:t>有意願契作短期經濟林廠商</a:t>
            </a:r>
            <a:endParaRPr lang="en-US" altLang="zh-TW" b="1" dirty="0" smtClean="0"/>
          </a:p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 smtClean="0"/>
              <a:t>造林代耕隊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造林廠商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名單</a:t>
            </a:r>
            <a:endParaRPr lang="en-US" altLang="zh-TW" b="1" dirty="0" smtClean="0"/>
          </a:p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/>
              <a:t>各林區</a:t>
            </a:r>
            <a:r>
              <a:rPr lang="zh-TW" altLang="en-US" b="1" dirty="0" smtClean="0"/>
              <a:t>管理處聯絡窗口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69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412776"/>
            <a:ext cx="8208912" cy="49685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/>
              <a:t>緣起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SzPct val="80000"/>
              <a:buNone/>
            </a:pPr>
            <a:r>
              <a:rPr lang="zh-TW" altLang="en-US" dirty="0" smtClean="0"/>
              <a:t>因應全球暖化，近年來極端氣候漸頻，造成國際糧食供應不穩定，反觀國內現有期作面積</a:t>
            </a:r>
            <a:r>
              <a:rPr lang="en-US" altLang="zh-TW" dirty="0" smtClean="0"/>
              <a:t>20</a:t>
            </a:r>
            <a:r>
              <a:rPr lang="zh-TW" altLang="en-US" dirty="0" smtClean="0"/>
              <a:t>萬公頃農地休耕，為鼓勵農地復耕兼顧營造良好農地環境，推動多元補貼措施。</a:t>
            </a:r>
          </a:p>
          <a:p>
            <a:pPr algn="just">
              <a:buSzPct val="80000"/>
              <a:buFont typeface="Wingdings" pitchFamily="2" charset="2"/>
              <a:buChar char="Ø"/>
            </a:pPr>
            <a:endParaRPr lang="en-US" altLang="zh-TW" b="1" dirty="0" smtClean="0"/>
          </a:p>
          <a:p>
            <a:pPr algn="just">
              <a:buSzPct val="80000"/>
              <a:buFont typeface="Wingdings" pitchFamily="2" charset="2"/>
              <a:buChar char="Ø"/>
            </a:pPr>
            <a:r>
              <a:rPr lang="en-US" altLang="zh-TW" b="1" dirty="0" smtClean="0"/>
              <a:t>102-106</a:t>
            </a:r>
            <a:r>
              <a:rPr lang="zh-TW" altLang="en-US" b="1" dirty="0" smtClean="0"/>
              <a:t>年調整耕作制度活化農地計畫</a:t>
            </a:r>
            <a:endParaRPr lang="en-US" altLang="zh-TW" b="1" dirty="0" smtClean="0"/>
          </a:p>
          <a:p>
            <a:pPr algn="just">
              <a:buSzPct val="80000"/>
              <a:buFont typeface="Wingdings" pitchFamily="2" charset="2"/>
              <a:buChar char="Ø"/>
            </a:pPr>
            <a:r>
              <a:rPr lang="en-US" altLang="zh-TW" b="1" dirty="0" smtClean="0"/>
              <a:t>107-110</a:t>
            </a:r>
            <a:r>
              <a:rPr lang="zh-TW" altLang="en-US" b="1" dirty="0" smtClean="0"/>
              <a:t>對地綠色環境給付計畫</a:t>
            </a: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45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268760"/>
            <a:ext cx="8208912" cy="51125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/>
              <a:t>契作短期經濟林介紹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lnSpcReduction="10000"/>
          </a:bodyPr>
          <a:lstStyle/>
          <a:p>
            <a:pPr marL="514350" indent="-514350" algn="just">
              <a:buSzPct val="80000"/>
              <a:buFont typeface="+mj-ea"/>
              <a:buAutoNum type="ea1ChtPeriod"/>
            </a:pPr>
            <a:r>
              <a:rPr lang="zh-TW" altLang="en-US" sz="3000" dirty="0" smtClean="0"/>
              <a:t>依據</a:t>
            </a:r>
            <a:r>
              <a:rPr lang="en-US" altLang="zh-TW" sz="3000" dirty="0" smtClean="0"/>
              <a:t>:</a:t>
            </a:r>
            <a:r>
              <a:rPr lang="zh-TW" altLang="en-US" sz="3000" dirty="0" smtClean="0"/>
              <a:t>契作短期經濟林作業規範</a:t>
            </a:r>
            <a:endParaRPr lang="en-US" altLang="zh-TW" sz="3000" dirty="0" smtClean="0"/>
          </a:p>
          <a:p>
            <a:pPr marL="514350" indent="-514350" algn="just">
              <a:buSzPct val="80000"/>
              <a:buFont typeface="+mj-ea"/>
              <a:buAutoNum type="ea1ChtPeriod"/>
            </a:pPr>
            <a:r>
              <a:rPr lang="zh-TW" altLang="en-US" sz="3000" dirty="0"/>
              <a:t>實施</a:t>
            </a:r>
            <a:r>
              <a:rPr lang="zh-TW" altLang="en-US" sz="3000" dirty="0" smtClean="0"/>
              <a:t>對象</a:t>
            </a:r>
            <a:r>
              <a:rPr lang="en-US" altLang="zh-TW" sz="3000" dirty="0" smtClean="0"/>
              <a:t>:</a:t>
            </a:r>
            <a:r>
              <a:rPr lang="zh-TW" altLang="en-US" sz="3000" dirty="0" smtClean="0"/>
              <a:t>符合基期年且經地方政府同意作為造林推廣區之農地（包含平地及山坡地）。</a:t>
            </a:r>
            <a:r>
              <a:rPr lang="zh-TW" altLang="en-US" sz="3000" dirty="0" smtClean="0">
                <a:solidFill>
                  <a:srgbClr val="C00000"/>
                </a:solidFill>
              </a:rPr>
              <a:t>但曾經受重金屬污染之農地，不得契作菇蕈類用短期經濟林。</a:t>
            </a:r>
          </a:p>
          <a:p>
            <a:pPr marL="514350" indent="-514350" algn="just">
              <a:buSzPct val="80000"/>
              <a:buFont typeface="+mj-ea"/>
              <a:buAutoNum type="ea1ChtPeriod"/>
            </a:pPr>
            <a:r>
              <a:rPr lang="zh-TW" altLang="en-US" sz="3000" dirty="0" smtClean="0"/>
              <a:t>補貼期間</a:t>
            </a:r>
            <a:r>
              <a:rPr lang="en-US" altLang="zh-TW" sz="3000" dirty="0" smtClean="0"/>
              <a:t>:6-10</a:t>
            </a:r>
            <a:r>
              <a:rPr lang="zh-TW" altLang="en-US" sz="3000" dirty="0" smtClean="0"/>
              <a:t>年</a:t>
            </a:r>
            <a:endParaRPr lang="en-US" altLang="zh-TW" sz="3000" dirty="0" smtClean="0"/>
          </a:p>
          <a:p>
            <a:pPr marL="514350" indent="-514350" algn="just">
              <a:buSzPct val="80000"/>
              <a:buFont typeface="+mj-ea"/>
              <a:buAutoNum type="ea1ChtPeriod"/>
            </a:pPr>
            <a:r>
              <a:rPr lang="zh-TW" altLang="en-US" sz="3000" dirty="0"/>
              <a:t>資格</a:t>
            </a:r>
            <a:r>
              <a:rPr lang="zh-TW" altLang="en-US" sz="3000" dirty="0" smtClean="0"/>
              <a:t>條件</a:t>
            </a:r>
            <a:r>
              <a:rPr lang="en-US" altLang="zh-TW" sz="3000" dirty="0" smtClean="0"/>
              <a:t>:</a:t>
            </a:r>
          </a:p>
          <a:p>
            <a:pPr marL="914400" lvl="1" indent="-457200" algn="just">
              <a:buSzPct val="80000"/>
              <a:buFont typeface="+mj-lt"/>
              <a:buAutoNum type="arabicPeriod"/>
            </a:pPr>
            <a:r>
              <a:rPr lang="zh-TW" altLang="en-US" sz="2400" dirty="0" smtClean="0"/>
              <a:t>農民應與契作單位簽訂契作契約書。</a:t>
            </a:r>
          </a:p>
          <a:p>
            <a:pPr marL="914400" lvl="1" indent="-457200" algn="just">
              <a:buSzPct val="80000"/>
              <a:buFont typeface="+mj-lt"/>
              <a:buAutoNum type="arabicPeriod"/>
            </a:pPr>
            <a:r>
              <a:rPr lang="zh-TW" altLang="en-US" sz="2400" dirty="0" smtClean="0"/>
              <a:t>契作單位包括：菇蕈、紙漿及林產利用等相關產業之團體、法人、合作社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場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、農會、產銷班及大專業農。</a:t>
            </a:r>
          </a:p>
          <a:p>
            <a:pPr marL="514350" indent="-514350" algn="just">
              <a:buSzPct val="80000"/>
              <a:buFont typeface="+mj-ea"/>
              <a:buAutoNum type="ea1ChtPeriod"/>
            </a:pPr>
            <a:r>
              <a:rPr lang="zh-TW" altLang="en-US" sz="2800" dirty="0" smtClean="0"/>
              <a:t>樹種</a:t>
            </a:r>
            <a:r>
              <a:rPr lang="en-US" altLang="zh-TW" sz="2800" dirty="0" smtClean="0"/>
              <a:t>:</a:t>
            </a:r>
            <a:r>
              <a:rPr lang="zh-TW" altLang="en-US" sz="2800" b="1" dirty="0">
                <a:solidFill>
                  <a:srgbClr val="003300"/>
                </a:solidFill>
              </a:rPr>
              <a:t>相思樹、楓香、杜英、</a:t>
            </a:r>
            <a:r>
              <a:rPr lang="zh-TW" altLang="en-US" sz="2800" b="1" dirty="0" smtClean="0">
                <a:solidFill>
                  <a:srgbClr val="003300"/>
                </a:solidFill>
              </a:rPr>
              <a:t>油桐、桉樹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565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268760"/>
            <a:ext cx="8208912" cy="51125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契作短期經濟林介紹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續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514350" indent="-514350" algn="just">
              <a:buSzPct val="80000"/>
              <a:buFont typeface="+mj-ea"/>
              <a:buAutoNum type="ea1ChtPeriod" startAt="5"/>
              <a:defRPr/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面積限制：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algn="just">
              <a:buSzPct val="80000"/>
              <a:buFont typeface="+mj-lt"/>
              <a:buAutoNum type="arabicPeriod"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全部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或部分位於</a:t>
            </a:r>
            <a:r>
              <a:rPr lang="zh-TW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山坡地土地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面積</a:t>
            </a:r>
            <a:r>
              <a:rPr lang="en-US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0.1</a:t>
            </a:r>
            <a:r>
              <a:rPr lang="zh-TW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公頃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以上；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algn="just">
              <a:buSzPct val="80000"/>
              <a:buFont typeface="+mj-lt"/>
              <a:buAutoNum type="arabicPeriod"/>
              <a:defRPr/>
            </a:pPr>
            <a:r>
              <a:rPr lang="zh-TW" altLang="zh-TW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山坡地</a:t>
            </a:r>
            <a:r>
              <a:rPr lang="zh-TW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以外土地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，面積</a:t>
            </a:r>
            <a:r>
              <a:rPr lang="en-US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0.3</a:t>
            </a:r>
            <a:r>
              <a:rPr lang="zh-TW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公頃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just">
              <a:buSzPct val="80000"/>
              <a:buFont typeface="+mj-ea"/>
              <a:buAutoNum type="ea1ChtPeriod" startAt="5"/>
              <a:defRPr/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栽植時</a:t>
            </a:r>
            <a:r>
              <a:rPr lang="zh-TW" altLang="zh-TW" sz="3000" dirty="0">
                <a:latin typeface="微軟正黑體" pitchFamily="34" charset="-120"/>
                <a:ea typeface="微軟正黑體" pitchFamily="34" charset="-120"/>
              </a:rPr>
              <a:t>與鄰近作物生產區應保留</a:t>
            </a:r>
            <a:r>
              <a:rPr lang="en-US" altLang="zh-TW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公尺緩衝帶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just">
              <a:buSzPct val="80000"/>
              <a:buFont typeface="+mj-ea"/>
              <a:buAutoNum type="ea1ChtPeriod" startAt="5"/>
              <a:defRPr/>
            </a:pPr>
            <a:r>
              <a:rPr lang="zh-TW" altLang="en-US" sz="3000" b="1" dirty="0" smtClean="0">
                <a:solidFill>
                  <a:srgbClr val="001A00"/>
                </a:solidFill>
                <a:latin typeface="微軟正黑體" pitchFamily="34" charset="-120"/>
                <a:ea typeface="微軟正黑體" pitchFamily="34" charset="-120"/>
              </a:rPr>
              <a:t>造林第</a:t>
            </a:r>
            <a:r>
              <a:rPr lang="en-US" altLang="zh-TW" sz="3000" b="1" dirty="0" smtClean="0">
                <a:solidFill>
                  <a:srgbClr val="001A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000" b="1" dirty="0" smtClean="0">
                <a:solidFill>
                  <a:srgbClr val="001A0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3000" b="1" dirty="0" smtClean="0">
                <a:solidFill>
                  <a:srgbClr val="001A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000" b="1" dirty="0" smtClean="0">
                <a:solidFill>
                  <a:srgbClr val="001A00"/>
                </a:solidFill>
                <a:latin typeface="微軟正黑體" pitchFamily="34" charset="-120"/>
                <a:ea typeface="微軟正黑體" pitchFamily="34" charset="-120"/>
              </a:rPr>
              <a:t>年期間，經地方政府核准可補植。</a:t>
            </a:r>
            <a:endParaRPr lang="en-US" altLang="zh-TW" sz="3000" b="1" dirty="0" smtClean="0">
              <a:solidFill>
                <a:srgbClr val="001A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just">
              <a:buSzPct val="80000"/>
              <a:buFont typeface="+mj-ea"/>
              <a:buAutoNum type="ea1ChtPeriod" startAt="8"/>
              <a:defRPr/>
            </a:pP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造林期限未滿</a:t>
            </a:r>
            <a:r>
              <a:rPr lang="en-US" altLang="zh-TW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年自動放棄</a:t>
            </a:r>
            <a:r>
              <a:rPr lang="zh-TW" altLang="en-US" sz="3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，停止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造林者，應向公所</a:t>
            </a:r>
            <a:r>
              <a:rPr lang="zh-TW" altLang="en-US" sz="3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提出註銷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造林，且自申請日</a:t>
            </a:r>
            <a:r>
              <a:rPr lang="en-US" altLang="zh-TW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3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年內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，不得再次申請。</a:t>
            </a:r>
            <a:r>
              <a:rPr lang="zh-TW" altLang="en-US" sz="3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但因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天然</a:t>
            </a:r>
            <a:r>
              <a:rPr lang="zh-TW" altLang="en-US" sz="3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災害等不可抗力因素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導致成活</a:t>
            </a:r>
            <a:r>
              <a:rPr lang="zh-TW" altLang="en-US" sz="3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率不足者，不受限制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623888" indent="-623888" algn="just">
              <a:buFont typeface="Wingdings" pitchFamily="2" charset="2"/>
              <a:buNone/>
              <a:defRPr/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68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052736"/>
            <a:ext cx="8208912" cy="532859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ea1ChtPeriod" startAt="9"/>
            </a:pPr>
            <a:r>
              <a:rPr lang="zh-TW" altLang="en-US" sz="3000" b="1" dirty="0" smtClean="0">
                <a:solidFill>
                  <a:srgbClr val="C00000"/>
                </a:solidFill>
                <a:latin typeface="+mn-ea"/>
              </a:rPr>
              <a:t>受理期間</a:t>
            </a:r>
            <a:r>
              <a:rPr lang="en-US" altLang="zh-TW" sz="3000" b="1" dirty="0" smtClean="0">
                <a:solidFill>
                  <a:srgbClr val="C00000"/>
                </a:solidFill>
                <a:latin typeface="+mn-ea"/>
              </a:rPr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屏東縣、高雄市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:6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6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30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 smtClean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臺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南市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:6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15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7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16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 smtClean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嘉義縣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市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):6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16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7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15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 smtClean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雲林縣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:7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16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8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15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 smtClean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臺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中市、彰化縣、南投縣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:7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16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8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17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 smtClean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苗栗縣、新竹縣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市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、桃園市、新北市、台北市、基隆市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:8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8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31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 smtClean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宜蘭縣、臺東縣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:7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7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31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 smtClean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花蓮縣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:7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7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 smtClean="0">
                <a:solidFill>
                  <a:srgbClr val="0000FF"/>
                </a:solidFill>
                <a:latin typeface="+mn-ea"/>
              </a:rPr>
              <a:t>14</a:t>
            </a:r>
            <a:r>
              <a:rPr lang="zh-TW" altLang="en-US" sz="2600" b="1" dirty="0" smtClean="0">
                <a:solidFill>
                  <a:srgbClr val="0000FF"/>
                </a:solidFill>
                <a:latin typeface="+mn-ea"/>
              </a:rPr>
              <a:t>日</a:t>
            </a:r>
            <a:endParaRPr lang="zh-TW" altLang="en-US" sz="26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0608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契作短期經濟林補貼額度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0670712"/>
              </p:ext>
            </p:extLst>
          </p:nvPr>
        </p:nvGraphicFramePr>
        <p:xfrm>
          <a:off x="611560" y="2564904"/>
          <a:ext cx="8064900" cy="39548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4150"/>
                <a:gridCol w="1344150"/>
                <a:gridCol w="1344150"/>
                <a:gridCol w="1344150"/>
                <a:gridCol w="1344150"/>
                <a:gridCol w="1344150"/>
              </a:tblGrid>
              <a:tr h="564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/>
                        <a:t>補貼來源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農糧署</a:t>
                      </a:r>
                      <a:endParaRPr lang="zh-TW" altLang="en-US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林務局</a:t>
                      </a:r>
                      <a:endParaRPr lang="zh-TW" altLang="en-US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備註</a:t>
                      </a:r>
                      <a:endParaRPr lang="zh-TW" altLang="en-US" sz="2200" dirty="0"/>
                    </a:p>
                  </a:txBody>
                  <a:tcPr anchor="ctr"/>
                </a:tc>
              </a:tr>
              <a:tr h="564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/>
                        <a:t>補貼項目</a:t>
                      </a:r>
                      <a:endParaRPr lang="zh-TW" altLang="en-US" sz="2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/>
                        <a:t>轉契作補貼</a:t>
                      </a:r>
                      <a:endParaRPr lang="zh-TW" altLang="en-US" sz="2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/>
                        <a:t>進口替代造林補貼</a:t>
                      </a:r>
                      <a:endParaRPr lang="zh-TW" altLang="en-US" sz="2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zh-TW" altLang="en-US" sz="2200" dirty="0" smtClean="0"/>
                        <a:t>大專業農轉契作補貼包含每公頃</a:t>
                      </a:r>
                      <a:r>
                        <a:rPr lang="en-US" altLang="zh-TW" sz="2200" dirty="0" smtClean="0"/>
                        <a:t>1</a:t>
                      </a:r>
                      <a:r>
                        <a:rPr lang="zh-TW" altLang="en-US" sz="2200" dirty="0" smtClean="0"/>
                        <a:t>萬元獎勵</a:t>
                      </a:r>
                      <a:endParaRPr lang="zh-TW" altLang="en-US" sz="2200" dirty="0"/>
                    </a:p>
                  </a:txBody>
                  <a:tcPr anchor="ctr"/>
                </a:tc>
              </a:tr>
              <a:tr h="564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補貼對象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農民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大專業農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農民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大專業農</a:t>
                      </a:r>
                      <a:endParaRPr lang="zh-TW" altLang="en-US" sz="2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564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一個期作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3</a:t>
                      </a:r>
                      <a:r>
                        <a:rPr lang="zh-TW" altLang="en-US" sz="2200" dirty="0" smtClean="0"/>
                        <a:t>萬元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4</a:t>
                      </a:r>
                      <a:r>
                        <a:rPr lang="zh-TW" altLang="en-US" sz="2200" dirty="0" smtClean="0"/>
                        <a:t>萬元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3</a:t>
                      </a:r>
                      <a:r>
                        <a:rPr lang="zh-TW" altLang="en-US" sz="2200" dirty="0" smtClean="0"/>
                        <a:t>萬元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3</a:t>
                      </a:r>
                      <a:r>
                        <a:rPr lang="zh-TW" altLang="en-US" sz="2200" dirty="0" smtClean="0"/>
                        <a:t>萬元</a:t>
                      </a:r>
                      <a:endParaRPr lang="zh-TW" altLang="en-US" sz="2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564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/>
                        <a:t>兩個期作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6</a:t>
                      </a:r>
                      <a:r>
                        <a:rPr lang="zh-TW" altLang="en-US" sz="2200" dirty="0" smtClean="0"/>
                        <a:t>萬元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8</a:t>
                      </a:r>
                      <a:r>
                        <a:rPr lang="zh-TW" altLang="en-US" sz="2200" dirty="0" smtClean="0"/>
                        <a:t>萬元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3</a:t>
                      </a:r>
                      <a:r>
                        <a:rPr lang="zh-TW" altLang="en-US" sz="2200" dirty="0" smtClean="0"/>
                        <a:t>萬元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3</a:t>
                      </a:r>
                      <a:r>
                        <a:rPr lang="zh-TW" altLang="en-US" sz="2200" dirty="0" smtClean="0"/>
                        <a:t>萬元</a:t>
                      </a:r>
                      <a:endParaRPr lang="zh-TW" altLang="en-US" sz="2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56497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/>
                        <a:t>合計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/>
                        <a:t>農民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/>
                        <a:t>一個期作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/>
                        <a:t>6</a:t>
                      </a:r>
                      <a:r>
                        <a:rPr lang="zh-TW" altLang="en-US" sz="2200" b="1" dirty="0" smtClean="0"/>
                        <a:t>萬元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/>
                        <a:t>兩個期作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/>
                        <a:t>9</a:t>
                      </a:r>
                      <a:r>
                        <a:rPr lang="zh-TW" altLang="en-US" sz="2200" b="1" dirty="0" smtClean="0"/>
                        <a:t>萬元</a:t>
                      </a:r>
                      <a:endParaRPr lang="zh-TW" altLang="en-US" sz="2200" b="1" dirty="0"/>
                    </a:p>
                  </a:txBody>
                  <a:tcPr anchor="ctr"/>
                </a:tc>
              </a:tr>
              <a:tr h="56497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/>
                        <a:t>大專業農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/>
                        <a:t>一個期作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/>
                        <a:t>7</a:t>
                      </a:r>
                      <a:r>
                        <a:rPr lang="zh-TW" altLang="en-US" sz="2200" b="1" dirty="0" smtClean="0"/>
                        <a:t>萬元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/>
                        <a:t>兩個期作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/>
                        <a:t>11</a:t>
                      </a:r>
                      <a:r>
                        <a:rPr lang="zh-TW" altLang="en-US" sz="2200" b="1" dirty="0" smtClean="0"/>
                        <a:t>萬元</a:t>
                      </a:r>
                      <a:endParaRPr lang="zh-TW" altLang="en-US" sz="2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96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zh-TW" altLang="en-US" sz="2800" b="1" dirty="0" smtClean="0"/>
              <a:t>補貼每公頃</a:t>
            </a:r>
            <a:r>
              <a:rPr lang="en-US" altLang="zh-TW" sz="2800" b="1" dirty="0" smtClean="0"/>
              <a:t>6</a:t>
            </a:r>
            <a:r>
              <a:rPr lang="zh-TW" altLang="en-US" sz="2800" b="1" dirty="0" smtClean="0"/>
              <a:t>年</a:t>
            </a:r>
            <a:r>
              <a:rPr lang="en-US" altLang="zh-TW" sz="2800" b="1" dirty="0" smtClean="0"/>
              <a:t>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 smtClean="0"/>
              <a:t>農民一個期作</a:t>
            </a:r>
            <a:r>
              <a:rPr lang="en-US" altLang="zh-TW" sz="2800" dirty="0" smtClean="0"/>
              <a:t>36</a:t>
            </a:r>
            <a:r>
              <a:rPr lang="zh-TW" altLang="en-US" sz="2800" dirty="0" smtClean="0"/>
              <a:t>萬元，兩個期作</a:t>
            </a:r>
            <a:r>
              <a:rPr lang="en-US" altLang="zh-TW" sz="2800" dirty="0" smtClean="0"/>
              <a:t>54</a:t>
            </a:r>
            <a:r>
              <a:rPr lang="zh-TW" altLang="en-US" sz="2800" dirty="0" smtClean="0"/>
              <a:t>萬元</a:t>
            </a:r>
            <a:endParaRPr lang="en-US" altLang="zh-TW" sz="2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/>
              <a:t>大專業</a:t>
            </a:r>
            <a:r>
              <a:rPr lang="zh-TW" altLang="en-US" sz="2800" dirty="0" smtClean="0"/>
              <a:t>農一個期作</a:t>
            </a:r>
            <a:r>
              <a:rPr lang="en-US" altLang="zh-TW" sz="2800" dirty="0" smtClean="0"/>
              <a:t>42</a:t>
            </a:r>
            <a:r>
              <a:rPr lang="zh-TW" altLang="en-US" sz="2800" dirty="0" smtClean="0"/>
              <a:t>萬元，兩個期作</a:t>
            </a:r>
            <a:r>
              <a:rPr lang="en-US" altLang="zh-TW" sz="2800" dirty="0" smtClean="0"/>
              <a:t>66</a:t>
            </a:r>
            <a:r>
              <a:rPr lang="zh-TW" altLang="en-US" sz="2800" dirty="0" smtClean="0"/>
              <a:t>萬元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67544" y="5301208"/>
            <a:ext cx="8280920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99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/>
          </a:bodyPr>
          <a:lstStyle/>
          <a:p>
            <a:r>
              <a:rPr lang="zh-TW" altLang="en-US" sz="3000" b="1" dirty="0" smtClean="0"/>
              <a:t>有意願契作短期經濟林廠商</a:t>
            </a:r>
            <a:endParaRPr lang="zh-TW" altLang="en-US" sz="3000" b="1" dirty="0"/>
          </a:p>
        </p:txBody>
      </p:sp>
      <p:sp>
        <p:nvSpPr>
          <p:cNvPr id="5" name="矩形 4"/>
          <p:cNvSpPr/>
          <p:nvPr/>
        </p:nvSpPr>
        <p:spPr>
          <a:xfrm>
            <a:off x="179512" y="836712"/>
            <a:ext cx="8712968" cy="57606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6674434"/>
              </p:ext>
            </p:extLst>
          </p:nvPr>
        </p:nvGraphicFramePr>
        <p:xfrm>
          <a:off x="251520" y="980728"/>
          <a:ext cx="8496300" cy="5473278"/>
        </p:xfrm>
        <a:graphic>
          <a:graphicData uri="http://schemas.openxmlformats.org/drawingml/2006/table">
            <a:tbl>
              <a:tblPr/>
              <a:tblGrid>
                <a:gridCol w="791766"/>
                <a:gridCol w="2088232"/>
                <a:gridCol w="2304256"/>
                <a:gridCol w="1296144"/>
                <a:gridCol w="1008112"/>
                <a:gridCol w="1007790"/>
              </a:tblGrid>
              <a:tr h="504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縣市別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廠商名稱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地址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聯絡電話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負責人或聯絡人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主要樹種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新社區農會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台中市新社區新社里中和街四段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226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04-25811511 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徐國全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相思樹、楓香、杜英、油桐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菇類發展協會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台中市新社區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0937-291502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林聰賢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相思樹、楓香、杜英、油桐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嘉義縣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萬財興業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（股）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公司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嘉義縣大林鎮明華里湖底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55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05-2651181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林宸慶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桉樹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苗栗縣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台澄木屑行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苗栗縣造橋鄉龍昇村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鄰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5-18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03-7652512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0912965036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郭淦軒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不限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南投縣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宜祥木業有限公司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南投縣水里鄉中山路一段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13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049-2770925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0932-668825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陳純孝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相思樹、楓香、杜英、油桐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臺東縣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正德企業社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臺東縣卑南鄉明峰村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鄰龍過脈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0955503058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089-571604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鄭正德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不限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臺北市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優克力農林科學（股）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臺北市內湖區瑞光路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33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02-27941818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秦國興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桉樹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亮昕企業有限公司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生質能源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台中市大肚區沙田路一段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587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04-26935813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陳添財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不限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47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7" name="Picture 2" descr="D:\106業務\短期經濟林\摺頁\106年_第四版_短期經濟林摺頁\短期經濟林DM_正面_印刷檔12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6" t="12991" r="50930" b="7049"/>
          <a:stretch/>
        </p:blipFill>
        <p:spPr bwMode="auto">
          <a:xfrm>
            <a:off x="539552" y="0"/>
            <a:ext cx="784887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11560" y="5085184"/>
            <a:ext cx="4032448" cy="1656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320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自訂 2">
      <a:majorFont>
        <a:latin typeface="Verdana"/>
        <a:ea typeface="微軟正黑體"/>
        <a:cs typeface=""/>
      </a:majorFont>
      <a:minorFont>
        <a:latin typeface="Verdan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1480</Words>
  <Application>Microsoft Office PowerPoint</Application>
  <PresentationFormat>如螢幕大小 (4:3)</PresentationFormat>
  <Paragraphs>443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對地綠色環境給付計畫 契作短期經濟林</vt:lpstr>
      <vt:lpstr>綱要</vt:lpstr>
      <vt:lpstr>緣起</vt:lpstr>
      <vt:lpstr>契作短期經濟林介紹</vt:lpstr>
      <vt:lpstr>契作短期經濟林介紹(續)</vt:lpstr>
      <vt:lpstr>投影片 6</vt:lpstr>
      <vt:lpstr>契作短期經濟林補貼額度</vt:lpstr>
      <vt:lpstr>有意願契作短期經濟林廠商</vt:lpstr>
      <vt:lpstr>投影片 9</vt:lpstr>
      <vt:lpstr>造林代耕隊(造林廠商)名單</vt:lpstr>
      <vt:lpstr>投影片 11</vt:lpstr>
      <vt:lpstr>投影片 12</vt:lpstr>
      <vt:lpstr>投影片 13</vt:lpstr>
      <vt:lpstr>各林區管理處聯絡窗口</vt:lpstr>
      <vt:lpstr>簡報結束  敬請指教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葉名容</dc:creator>
  <cp:lastModifiedBy>admin</cp:lastModifiedBy>
  <cp:revision>22</cp:revision>
  <cp:lastPrinted>2018-06-05T06:43:13Z</cp:lastPrinted>
  <dcterms:created xsi:type="dcterms:W3CDTF">2018-01-05T02:07:43Z</dcterms:created>
  <dcterms:modified xsi:type="dcterms:W3CDTF">2018-06-13T03:47:20Z</dcterms:modified>
</cp:coreProperties>
</file>